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7" r:id="rId2"/>
    <p:sldId id="298" r:id="rId3"/>
    <p:sldId id="258" r:id="rId4"/>
    <p:sldId id="265" r:id="rId5"/>
    <p:sldId id="299" r:id="rId6"/>
    <p:sldId id="300" r:id="rId7"/>
    <p:sldId id="301" r:id="rId8"/>
    <p:sldId id="302" r:id="rId9"/>
    <p:sldId id="303" r:id="rId10"/>
    <p:sldId id="309" r:id="rId11"/>
    <p:sldId id="304" r:id="rId12"/>
    <p:sldId id="305" r:id="rId13"/>
    <p:sldId id="306" r:id="rId14"/>
    <p:sldId id="307" r:id="rId15"/>
    <p:sldId id="308" r:id="rId16"/>
    <p:sldId id="310" r:id="rId17"/>
    <p:sldId id="297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10E1CB-B06B-40FC-90B3-49561E329115}" v="3043" dt="2023-12-09T15:09:52.554"/>
    <p1510:client id="{7C604699-FE5C-48FF-A425-98CF8B4E733C}" v="20" dt="2023-12-11T05:52:55.998"/>
    <p1510:client id="{BE0B6B90-3439-468E-A3F2-A7CD604E61BD}" v="82" dt="2023-12-12T04:35:43.332"/>
    <p1510:client id="{DF97EBAA-54A2-4238-B453-77DF4C1FC1B6}" v="6" dt="2023-12-09T11:46:00.5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>
        <p:scale>
          <a:sx n="92" d="100"/>
          <a:sy n="92" d="100"/>
        </p:scale>
        <p:origin x="-168" y="1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3534D-DA60-43B8-91C8-D5C7E5D15A8D}" type="datetimeFigureOut">
              <a:rPr lang="ru-RU" smtClean="0"/>
              <a:t>09.05.2024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F22B5-FCA8-48ED-A763-E15B65F14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874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616AF-CDCA-45ED-862A-B1447ECA4299}" type="datetime1">
              <a:rPr lang="ru-RU" smtClean="0"/>
              <a:t>09.05.2024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4AD91-6722-4E73-BEA3-F07C7A9101D7}" type="datetime1">
              <a:rPr lang="ru-RU" smtClean="0"/>
              <a:t>09.05.2024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37C9-6BF6-49F3-8316-C45290C04CD8}" type="datetime1">
              <a:rPr lang="ru-RU" smtClean="0"/>
              <a:t>09.05.2024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79515-23D0-435D-B839-0F40520FCC86}" type="datetime1">
              <a:rPr lang="ru-RU" smtClean="0"/>
              <a:t>09.05.2024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9595-2E9C-478C-9E06-70DBEF2D934B}" type="datetime1">
              <a:rPr lang="ru-RU" smtClean="0"/>
              <a:t>09.05.2024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4EE1-AABE-4176-BF40-13DA3F92225C}" type="datetime1">
              <a:rPr lang="ru-RU" smtClean="0"/>
              <a:t>09.05.2024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51895-1A12-4EDB-9CAD-B4A543942E0B}" type="datetime1">
              <a:rPr lang="ru-RU" smtClean="0"/>
              <a:t>09.05.2024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BCA7-8B53-4A6F-AAB1-E593066CB343}" type="datetime1">
              <a:rPr lang="ru-RU" smtClean="0"/>
              <a:t>09.05.2024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C50C-CBAD-46F1-8125-EDF3E1E4B90C}" type="datetime1">
              <a:rPr lang="ru-RU" smtClean="0"/>
              <a:t>09.05.2024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8312-38A0-427F-82F7-592A40ED7D0B}" type="datetime1">
              <a:rPr lang="ru-RU" smtClean="0"/>
              <a:t>09.05.2024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3440-832C-4DD0-B825-28914328DF72}" type="datetime1">
              <a:rPr lang="ru-RU" smtClean="0"/>
              <a:t>09.05.2024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C6F75-618B-40FF-886B-3794EE3DF15D}" type="datetime1">
              <a:rPr lang="ru-RU" smtClean="0"/>
              <a:t>09.05.2024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742C064-5A04-4E6E-8533-26EA73970988}"/>
              </a:ext>
            </a:extLst>
          </p:cNvPr>
          <p:cNvSpPr txBox="1"/>
          <p:nvPr/>
        </p:nvSpPr>
        <p:spPr>
          <a:xfrm>
            <a:off x="358913" y="418604"/>
            <a:ext cx="1152663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 smtClean="0">
                <a:latin typeface="Times New Roman"/>
                <a:cs typeface="Calibri" panose="020F0502020204030204"/>
              </a:rPr>
              <a:t>МИНИСТЕРСТВО НАУКИ И ВЫСШЕГО ОБРАЗОВАНИЯ РЕСПУБЛИКИ КАЗАХСТАН</a:t>
            </a:r>
            <a:endParaRPr lang="ru-RU" dirty="0"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ru-RU" dirty="0" smtClean="0">
                <a:latin typeface="Times New Roman"/>
                <a:cs typeface="Calibri" panose="020F0502020204030204"/>
              </a:rPr>
              <a:t>СЕВЕРО-КАЗАХСТАНСКИЙ УНИВЕРСИТЕТ</a:t>
            </a:r>
            <a:endParaRPr lang="ru-RU" dirty="0">
              <a:latin typeface="Times New Roman"/>
              <a:cs typeface="Calibri" panose="020F0502020204030204"/>
            </a:endParaRPr>
          </a:p>
          <a:p>
            <a:pPr algn="ctr"/>
            <a:r>
              <a:rPr lang="ru-RU" dirty="0">
                <a:latin typeface="Times New Roman"/>
                <a:cs typeface="Calibri" panose="020F0502020204030204"/>
              </a:rPr>
              <a:t>ИМ</a:t>
            </a:r>
            <a:r>
              <a:rPr lang="ru-RU" dirty="0" smtClean="0">
                <a:latin typeface="Times New Roman"/>
                <a:cs typeface="Calibri" panose="020F0502020204030204"/>
              </a:rPr>
              <a:t>. М. КОЗЫБАЕВА</a:t>
            </a:r>
            <a:endParaRPr lang="ru-RU" dirty="0">
              <a:latin typeface="Times New Roman"/>
              <a:cs typeface="Calibri" panose="020F0502020204030204"/>
            </a:endParaRPr>
          </a:p>
          <a:p>
            <a:pPr algn="ctr"/>
            <a:r>
              <a:rPr lang="ru-RU" dirty="0" smtClean="0">
                <a:latin typeface="Times New Roman"/>
                <a:cs typeface="Calibri" panose="020F0502020204030204"/>
              </a:rPr>
              <a:t>ФАКУЛЬТЕТ ИНЖЕНЕРИИ И ЦИФРОВЫХ ТЕХНОЛОГИЙ</a:t>
            </a:r>
            <a:endParaRPr lang="ru-RU" dirty="0">
              <a:latin typeface="Times New Roman"/>
              <a:cs typeface="Calibri" panose="020F0502020204030204"/>
            </a:endParaRPr>
          </a:p>
          <a:p>
            <a:pPr algn="ctr"/>
            <a:r>
              <a:rPr lang="ru-RU" dirty="0" smtClean="0">
                <a:latin typeface="Times New Roman"/>
                <a:cs typeface="Calibri" panose="020F0502020204030204"/>
              </a:rPr>
              <a:t>КАФЕДРА "ИНФОРМАЦИОННО-КОММУНИКАЦИОННЫЕ ТЕХНОЛОГИИ</a:t>
            </a:r>
            <a:r>
              <a:rPr lang="ru-RU" dirty="0">
                <a:latin typeface="Times New Roman"/>
                <a:cs typeface="Calibri" panose="020F0502020204030204"/>
              </a:rPr>
              <a:t>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76D9716-7B28-F0FE-ABD4-DFF20E9B16F6}"/>
              </a:ext>
            </a:extLst>
          </p:cNvPr>
          <p:cNvSpPr txBox="1"/>
          <p:nvPr/>
        </p:nvSpPr>
        <p:spPr>
          <a:xfrm>
            <a:off x="850682" y="4220560"/>
            <a:ext cx="351767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Times New Roman"/>
                <a:cs typeface="Calibri"/>
              </a:rPr>
              <a:t>Выполнил</a:t>
            </a:r>
            <a:r>
              <a:rPr lang="ru-RU" dirty="0" smtClean="0">
                <a:latin typeface="Times New Roman"/>
                <a:cs typeface="Calibri"/>
              </a:rPr>
              <a:t>: студент</a:t>
            </a:r>
            <a:endParaRPr lang="ru-RU" dirty="0">
              <a:latin typeface="Calibri" panose="020F0502020204030204"/>
              <a:cs typeface="Calibri"/>
            </a:endParaRPr>
          </a:p>
          <a:p>
            <a:r>
              <a:rPr lang="ru-RU" dirty="0" smtClean="0">
                <a:latin typeface="Times New Roman"/>
                <a:cs typeface="Calibri"/>
              </a:rPr>
              <a:t>группы ИС-22</a:t>
            </a:r>
            <a:endParaRPr lang="ru-RU" dirty="0">
              <a:latin typeface="Times New Roman"/>
              <a:cs typeface="Calibri"/>
            </a:endParaRPr>
          </a:p>
          <a:p>
            <a:endParaRPr lang="ru-RU" dirty="0">
              <a:latin typeface="Times New Roman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A943D16-20CB-F534-E451-F688F2A71B11}"/>
              </a:ext>
            </a:extLst>
          </p:cNvPr>
          <p:cNvSpPr txBox="1"/>
          <p:nvPr/>
        </p:nvSpPr>
        <p:spPr>
          <a:xfrm>
            <a:off x="3760732" y="6073008"/>
            <a:ext cx="47296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latin typeface="Times New Roman"/>
                <a:cs typeface="Calibri" panose="020F0502020204030204"/>
              </a:rPr>
              <a:t>Петропавловск</a:t>
            </a:r>
            <a:r>
              <a:rPr lang="ru-RU" dirty="0" smtClean="0">
                <a:latin typeface="Times New Roman"/>
                <a:cs typeface="Calibri" panose="020F0502020204030204"/>
              </a:rPr>
              <a:t>, 2023</a:t>
            </a:r>
            <a:endParaRPr lang="ru-RU" dirty="0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6719A9F-AAAD-0CA8-D585-A19196747654}"/>
              </a:ext>
            </a:extLst>
          </p:cNvPr>
          <p:cNvSpPr txBox="1"/>
          <p:nvPr/>
        </p:nvSpPr>
        <p:spPr>
          <a:xfrm>
            <a:off x="9705644" y="4440621"/>
            <a:ext cx="229585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 smtClean="0">
                <a:latin typeface="Times New Roman"/>
                <a:cs typeface="Times New Roman"/>
              </a:rPr>
              <a:t>Кайдар</a:t>
            </a:r>
            <a:r>
              <a:rPr lang="ru-RU" dirty="0" smtClean="0">
                <a:latin typeface="Times New Roman"/>
                <a:cs typeface="Times New Roman"/>
              </a:rPr>
              <a:t> Д.Т.</a:t>
            </a:r>
            <a:endParaRPr lang="ru-RU" dirty="0">
              <a:latin typeface="Calibri" panose="020F0502020204030204"/>
              <a:cs typeface="Calibri" panose="020F0502020204030204"/>
            </a:endParaRPr>
          </a:p>
          <a:p>
            <a:endParaRPr lang="ru-RU" dirty="0">
              <a:latin typeface="Times New Roman"/>
              <a:cs typeface="Times New Roman"/>
            </a:endParaRPr>
          </a:p>
          <a:p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5DD59E3-84C2-C5BC-9A90-6D1E29B6419A}"/>
              </a:ext>
            </a:extLst>
          </p:cNvPr>
          <p:cNvSpPr txBox="1"/>
          <p:nvPr/>
        </p:nvSpPr>
        <p:spPr>
          <a:xfrm>
            <a:off x="2065940" y="2502775"/>
            <a:ext cx="804698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 smtClean="0">
                <a:latin typeface="Times New Roman"/>
                <a:cs typeface="Calibri" panose="020F0502020204030204"/>
              </a:rPr>
              <a:t>ТВОРЧЕСКИЙ ЭКЗАМЕН</a:t>
            </a:r>
            <a:endParaRPr lang="ru-RU" dirty="0">
              <a:latin typeface="Times New Roman"/>
              <a:cs typeface="Calibri" panose="020F0502020204030204"/>
            </a:endParaRPr>
          </a:p>
          <a:p>
            <a:pPr algn="ctr"/>
            <a:r>
              <a:rPr lang="ru-RU" dirty="0" smtClean="0">
                <a:latin typeface="Times New Roman"/>
                <a:cs typeface="Calibri" panose="020F0502020204030204"/>
              </a:rPr>
              <a:t>ПО ДИСЦИПЛИНЕ «ПРОТОКОЛЫ И ИНТЕРФЕЙСЫ КОМПЬЮТЕРНЫХ СИСТЕМ»</a:t>
            </a:r>
            <a:endParaRPr lang="ru-RU" dirty="0">
              <a:latin typeface="Times New Roman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36935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E67FC1-DD04-6DB3-6844-2A7A11019740}"/>
              </a:ext>
            </a:extLst>
          </p:cNvPr>
          <p:cNvSpPr txBox="1"/>
          <p:nvPr/>
        </p:nvSpPr>
        <p:spPr>
          <a:xfrm>
            <a:off x="686456" y="400707"/>
            <a:ext cx="58722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Скрины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основных интерфейсов</a:t>
            </a: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10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4428898-A36F-657E-8E38-11D5BEDFD585}"/>
              </a:ext>
            </a:extLst>
          </p:cNvPr>
          <p:cNvSpPr txBox="1"/>
          <p:nvPr/>
        </p:nvSpPr>
        <p:spPr>
          <a:xfrm>
            <a:off x="572429" y="1061492"/>
            <a:ext cx="108913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sz="2000" dirty="0"/>
          </a:p>
          <a:p>
            <a:pPr algn="just"/>
            <a:endParaRPr lang="ru-RU" sz="2000" dirty="0">
              <a:latin typeface="Times New Roman" pitchFamily="18" charset="0"/>
              <a:ea typeface="+mn-lt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43" y="865331"/>
            <a:ext cx="10272058" cy="5510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48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E67FC1-DD04-6DB3-6844-2A7A11019740}"/>
              </a:ext>
            </a:extLst>
          </p:cNvPr>
          <p:cNvSpPr txBox="1"/>
          <p:nvPr/>
        </p:nvSpPr>
        <p:spPr>
          <a:xfrm>
            <a:off x="686456" y="400707"/>
            <a:ext cx="58722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Скрины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основных интерфейсов</a:t>
            </a: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11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56" y="923927"/>
            <a:ext cx="10253117" cy="5500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4386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E67FC1-DD04-6DB3-6844-2A7A11019740}"/>
              </a:ext>
            </a:extLst>
          </p:cNvPr>
          <p:cNvSpPr txBox="1"/>
          <p:nvPr/>
        </p:nvSpPr>
        <p:spPr>
          <a:xfrm>
            <a:off x="686456" y="400707"/>
            <a:ext cx="58722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Скрины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основных интерфейсов</a:t>
            </a: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12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37" y="923927"/>
            <a:ext cx="10349534" cy="555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7077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E67FC1-DD04-6DB3-6844-2A7A11019740}"/>
              </a:ext>
            </a:extLst>
          </p:cNvPr>
          <p:cNvSpPr txBox="1"/>
          <p:nvPr/>
        </p:nvSpPr>
        <p:spPr>
          <a:xfrm>
            <a:off x="686456" y="400707"/>
            <a:ext cx="58722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Скрины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основных интерфейсов</a:t>
            </a: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13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923926"/>
            <a:ext cx="10255802" cy="5501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1897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E67FC1-DD04-6DB3-6844-2A7A11019740}"/>
              </a:ext>
            </a:extLst>
          </p:cNvPr>
          <p:cNvSpPr txBox="1"/>
          <p:nvPr/>
        </p:nvSpPr>
        <p:spPr>
          <a:xfrm>
            <a:off x="686456" y="400707"/>
            <a:ext cx="58722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Скрины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основных интерфейсов</a:t>
            </a: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14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57" y="923927"/>
            <a:ext cx="10219842" cy="5482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0909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E67FC1-DD04-6DB3-6844-2A7A11019740}"/>
              </a:ext>
            </a:extLst>
          </p:cNvPr>
          <p:cNvSpPr txBox="1"/>
          <p:nvPr/>
        </p:nvSpPr>
        <p:spPr>
          <a:xfrm>
            <a:off x="686456" y="400707"/>
            <a:ext cx="58722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Скрины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основных интерфейсов</a:t>
            </a: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15</a:t>
            </a:fld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56" y="923928"/>
            <a:ext cx="10361159" cy="5558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5614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E67FC1-DD04-6DB3-6844-2A7A11019740}"/>
              </a:ext>
            </a:extLst>
          </p:cNvPr>
          <p:cNvSpPr txBox="1"/>
          <p:nvPr/>
        </p:nvSpPr>
        <p:spPr>
          <a:xfrm>
            <a:off x="686456" y="400707"/>
            <a:ext cx="58722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QR-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код на публикацию проекта</a:t>
            </a: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16</a:t>
            </a:fld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525" y="2617788"/>
            <a:ext cx="176212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7639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536B5E3-43D7-B476-3796-CBB46B44C795}"/>
              </a:ext>
            </a:extLst>
          </p:cNvPr>
          <p:cNvSpPr txBox="1"/>
          <p:nvPr/>
        </p:nvSpPr>
        <p:spPr>
          <a:xfrm>
            <a:off x="1193349" y="347357"/>
            <a:ext cx="950857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6000" b="1" dirty="0" smtClean="0">
                <a:latin typeface="Times New Roman"/>
                <a:cs typeface="Calibri"/>
              </a:rPr>
              <a:t>Спасибо за внимание</a:t>
            </a:r>
            <a:r>
              <a:rPr lang="ru-RU" sz="6000" b="1" dirty="0">
                <a:latin typeface="Times New Roman"/>
                <a:cs typeface="Calibri"/>
              </a:rPr>
              <a:t>!!!</a:t>
            </a:r>
            <a:endParaRPr lang="ru-RU" sz="6000" b="1" dirty="0">
              <a:latin typeface="Times New Roman"/>
              <a:cs typeface="Times New Roman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486648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4428898-A36F-657E-8E38-11D5BEDFD585}"/>
              </a:ext>
            </a:extLst>
          </p:cNvPr>
          <p:cNvSpPr txBox="1"/>
          <p:nvPr/>
        </p:nvSpPr>
        <p:spPr>
          <a:xfrm>
            <a:off x="630620" y="1110154"/>
            <a:ext cx="10891345" cy="5940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 современном мире мобильные игры стали неотъемлемой частью жизни миллионов людей. Рынок мобильных игр стремительно растет, а вместе с ним увеличивается и спрос на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внутриигровые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покупки. Ваш проект, предлагающий онлайн-магазин для таких покупок, обладает высокой актуальностью по нескольким причинам: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Рост рынка мобильных игр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Широкая аудитория: Смартфоны доступны практически каждому, что обеспечивает огромную и постоянно растущую аудиторию мобильных геймеров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Увеличение времени, проводимого в играх: Люди проводят все больше времени за мобильными играми, что повышает спрос на дополнительные возможности и улучшения внутри игры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Монетизация игр: Разработчики все чаще используют модель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freemium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предлагая бесплатные игры с возможностью покупки дополнительных опций.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Удобство и доступность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Централизованная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платформа: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Ваш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онлайн-магазин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предоставляет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удобный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и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единый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доступ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к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различным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игровым предметам и валютам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Широкий выбор: Возможность предлагать предметы из разных игр привлекает больше пользователей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37F84CD-AE58-E32A-FC57-217AA3D5C483}"/>
              </a:ext>
            </a:extLst>
          </p:cNvPr>
          <p:cNvSpPr txBox="1"/>
          <p:nvPr/>
        </p:nvSpPr>
        <p:spPr>
          <a:xfrm>
            <a:off x="633904" y="371146"/>
            <a:ext cx="50318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smtClean="0">
                <a:latin typeface="Times New Roman"/>
                <a:cs typeface="Calibri"/>
              </a:rPr>
              <a:t>Актуальность проекта</a:t>
            </a:r>
            <a:r>
              <a:rPr lang="ru-RU" sz="2800" dirty="0">
                <a:latin typeface="Times New Roman"/>
                <a:cs typeface="Calibri"/>
              </a:rPr>
              <a:t>.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562510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4428898-A36F-657E-8E38-11D5BEDFD585}"/>
              </a:ext>
            </a:extLst>
          </p:cNvPr>
          <p:cNvSpPr txBox="1"/>
          <p:nvPr/>
        </p:nvSpPr>
        <p:spPr>
          <a:xfrm>
            <a:off x="630620" y="1110154"/>
            <a:ext cx="10891345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3. Потенциал для развития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Партнерство с разработчиками: Сотрудничество с разработчиками игр позволит расширить ассортимент и привлечь больше пользователей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Персонализация и рекомендации: Анализ предпочтений пользователей позволит предлагать релевантные товары и повышать продажи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Расширение функциональности: В будущем можно добавить функции обмена, продажи предметов между пользователями и другие возможности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Преимущества для пользователей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Экономия времени: Пользователи смогут быстро найти и приобрести нужные предметы, не тратя время на поиск в разных играх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Выгодные предложения: Возможность сравнивать цены и находить скидки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Безопасность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: Гарантия защиты от мошенничества и недобросовестных продавцов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71463" indent="-184150">
              <a:buFont typeface="Arial" pitchFamily="34" charset="0"/>
              <a:buChar char="•"/>
            </a:pPr>
            <a:endParaRPr lang="ru-RU" sz="2000" dirty="0">
              <a:latin typeface="Times New Roman"/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37F84CD-AE58-E32A-FC57-217AA3D5C483}"/>
              </a:ext>
            </a:extLst>
          </p:cNvPr>
          <p:cNvSpPr txBox="1"/>
          <p:nvPr/>
        </p:nvSpPr>
        <p:spPr>
          <a:xfrm>
            <a:off x="633904" y="371146"/>
            <a:ext cx="50318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smtClean="0">
                <a:latin typeface="Times New Roman"/>
                <a:cs typeface="Calibri"/>
              </a:rPr>
              <a:t>Актуальность проекта</a:t>
            </a:r>
            <a:r>
              <a:rPr lang="ru-RU" sz="2800" dirty="0">
                <a:latin typeface="Times New Roman"/>
                <a:cs typeface="Calibri"/>
              </a:rPr>
              <a:t>.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568336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E67FC1-DD04-6DB3-6844-2A7A11019740}"/>
              </a:ext>
            </a:extLst>
          </p:cNvPr>
          <p:cNvSpPr txBox="1"/>
          <p:nvPr/>
        </p:nvSpPr>
        <p:spPr>
          <a:xfrm>
            <a:off x="686457" y="400707"/>
            <a:ext cx="42369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Цель и задачи проекта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4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4428898-A36F-657E-8E38-11D5BEDFD585}"/>
              </a:ext>
            </a:extLst>
          </p:cNvPr>
          <p:cNvSpPr txBox="1"/>
          <p:nvPr/>
        </p:nvSpPr>
        <p:spPr>
          <a:xfrm>
            <a:off x="630620" y="1110154"/>
            <a:ext cx="10891345" cy="5940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Цель проекта - создать удобную и безопасную платформу для покупки и продажи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внутриигровых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предметов и валюты, удовлетворяя потребности игроков и разработчиков мобильных игр.</a:t>
            </a:r>
          </a:p>
          <a:p>
            <a:pPr algn="just"/>
            <a:endParaRPr lang="ru-RU" sz="2000" dirty="0">
              <a:latin typeface="Times New Roman" pitchFamily="18" charset="0"/>
              <a:ea typeface="+mn-lt"/>
              <a:cs typeface="Times New Roman" pitchFamily="18" charset="0"/>
            </a:endParaRPr>
          </a:p>
          <a:p>
            <a:pPr algn="just"/>
            <a:r>
              <a:rPr lang="ru-RU" sz="2000" dirty="0" smtClean="0">
                <a:latin typeface="Times New Roman" pitchFamily="18" charset="0"/>
                <a:ea typeface="+mn-lt"/>
                <a:cs typeface="Times New Roman" pitchFamily="18" charset="0"/>
              </a:rPr>
              <a:t>Задачи: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Обеспечить широкий ассортимент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внутриигровых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товаров: Предлагать предметы и валюту из различных популярных мобильных игр, удовлетворяя запросы разнообразной аудитории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Создать простой и интуитивно понятный интерфейс: Обеспечить удобную навигацию, поиск и покупку товаров, делая процесс максимально комфортным для пользователей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Внедрить надежную систему безопасности: Защитить пользователей от мошенничества и обеспечить безопасность платежей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Сотрудничать с разработчиками игр: Наладить партнерские отношения для расширения ассортимента и привлечения новых пользователей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Предоставить выгодные условия: Предлагать конкурентоспособные цены, скидки и бонусы, чтобы привлечь и удержать покупателей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Разработать систему рекомендаций: Анализировать предпочтения пользователей и предлагать релевантные товары, повышая продажи и уровень удовлетворенности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Постоянно развивать платформу: Внедрять новые функции, расширять ассортимент и улучшать сервис, чтобы оставаться конкурентоспособными на рынке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ru-RU" sz="2000" dirty="0">
              <a:latin typeface="Times New Roman" pitchFamily="18" charset="0"/>
              <a:ea typeface="+mn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22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E67FC1-DD04-6DB3-6844-2A7A11019740}"/>
              </a:ext>
            </a:extLst>
          </p:cNvPr>
          <p:cNvSpPr txBox="1"/>
          <p:nvPr/>
        </p:nvSpPr>
        <p:spPr>
          <a:xfrm>
            <a:off x="686456" y="400707"/>
            <a:ext cx="58722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рактическая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значимость проекта</a:t>
            </a: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5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4428898-A36F-657E-8E38-11D5BEDFD585}"/>
              </a:ext>
            </a:extLst>
          </p:cNvPr>
          <p:cNvSpPr txBox="1"/>
          <p:nvPr/>
        </p:nvSpPr>
        <p:spPr>
          <a:xfrm>
            <a:off x="572429" y="1103057"/>
            <a:ext cx="10891345" cy="5940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sz="2000" dirty="0" smtClean="0"/>
              <a:t>Проект</a:t>
            </a:r>
            <a:r>
              <a:rPr lang="ru-RU" sz="2000" dirty="0"/>
              <a:t> обладает высокой практической значимостью, поскольку предлагает ряд преимуществ и выгод для различных заинтересованных сторон</a:t>
            </a:r>
            <a:r>
              <a:rPr lang="ru-RU" sz="2000" dirty="0" smtClean="0"/>
              <a:t>:</a:t>
            </a:r>
          </a:p>
          <a:p>
            <a:pPr algn="just"/>
            <a:endParaRPr lang="ru-RU" sz="2000" dirty="0">
              <a:latin typeface="Times New Roman" pitchFamily="18" charset="0"/>
              <a:ea typeface="+mn-lt"/>
              <a:cs typeface="Times New Roman" pitchFamily="18" charset="0"/>
            </a:endParaRPr>
          </a:p>
          <a:p>
            <a:r>
              <a:rPr lang="ru-RU" sz="2000" dirty="0"/>
              <a:t>Для игроков: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 dirty="0"/>
              <a:t>Удобство и экономия времени: Возможность быстро и легко найти нужные предметы из разных игр в одном месте, без необходимости посещать множество отдельных магазинов.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 dirty="0" smtClean="0"/>
              <a:t>Выгодные</a:t>
            </a:r>
            <a:r>
              <a:rPr lang="ru-RU" sz="2000" dirty="0"/>
              <a:t> предложения: Доступ к широкому ассортименту товаров по конкурентным ценам, возможность найти скидки и акции.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 dirty="0"/>
              <a:t>Улучшение игрового опыта: Быстрый доступ к необходимым ресурсам позволит игрокам быстрее прогрессировать и получать больше удовольствия от игры.</a:t>
            </a:r>
          </a:p>
          <a:p>
            <a:r>
              <a:rPr lang="ru-RU" sz="2000" dirty="0"/>
              <a:t>Для разработчиков игр: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 dirty="0"/>
              <a:t>Дополнительный канал продаж: Расширение аудитории и увеличение доходов за счет продажи </a:t>
            </a:r>
            <a:r>
              <a:rPr lang="ru-RU" sz="2000" dirty="0" err="1"/>
              <a:t>внутриигровых</a:t>
            </a:r>
            <a:r>
              <a:rPr lang="ru-RU" sz="2000" dirty="0"/>
              <a:t> предметов через ваш онлайн-магазин.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 dirty="0"/>
              <a:t>Продвижение игр: Привлечение внимания новых игроков к своим играм благодаря присутствию на популярной платформе.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 dirty="0"/>
              <a:t>Аналитика и данные: Получение ценной информации о предпочтениях игроков и эффективности монетизации.</a:t>
            </a:r>
          </a:p>
          <a:p>
            <a:endParaRPr lang="ru-RU" sz="2000" dirty="0"/>
          </a:p>
          <a:p>
            <a:pPr algn="just"/>
            <a:endParaRPr lang="ru-RU" sz="2000" dirty="0">
              <a:latin typeface="Times New Roman" pitchFamily="18" charset="0"/>
              <a:ea typeface="+mn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271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E67FC1-DD04-6DB3-6844-2A7A11019740}"/>
              </a:ext>
            </a:extLst>
          </p:cNvPr>
          <p:cNvSpPr txBox="1"/>
          <p:nvPr/>
        </p:nvSpPr>
        <p:spPr>
          <a:xfrm>
            <a:off x="572429" y="139097"/>
            <a:ext cx="770108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С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равнительный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анализ аналогичных проектов</a:t>
            </a: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6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4428898-A36F-657E-8E38-11D5BEDFD585}"/>
              </a:ext>
            </a:extLst>
          </p:cNvPr>
          <p:cNvSpPr txBox="1"/>
          <p:nvPr/>
        </p:nvSpPr>
        <p:spPr>
          <a:xfrm>
            <a:off x="572429" y="1061492"/>
            <a:ext cx="108913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sz="2000" dirty="0"/>
          </a:p>
          <a:p>
            <a:pPr algn="just"/>
            <a:endParaRPr lang="ru-RU" sz="2000" dirty="0">
              <a:latin typeface="Times New Roman" pitchFamily="18" charset="0"/>
              <a:ea typeface="+mn-lt"/>
              <a:cs typeface="Times New Roman" pitchFamily="18" charset="0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620231"/>
              </p:ext>
            </p:extLst>
          </p:nvPr>
        </p:nvGraphicFramePr>
        <p:xfrm>
          <a:off x="153472" y="662317"/>
          <a:ext cx="11579628" cy="55737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9938"/>
                <a:gridCol w="1929938"/>
                <a:gridCol w="1929938"/>
                <a:gridCol w="1929938"/>
                <a:gridCol w="1929938"/>
                <a:gridCol w="1929938"/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Характеристика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" dirty="0" err="1">
                          <a:effectLst/>
                        </a:rPr>
                        <a:t>Сайт</a:t>
                      </a:r>
                      <a:endParaRPr lang="ru-RU" sz="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229" marR="9229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0029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1-й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2-й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3-й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4-й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4-й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</a:tr>
              <a:tr h="50524"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Визуальный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анализ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52350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Адрес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https://www.g2a.com/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https://steamcommunity.com/market/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https://cs.money/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https://www.playerauctions.com/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https://skinport.com/ru/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</a:tr>
              <a:tr h="1871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Название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Steam Community Market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CS.MONEY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PlayerAuctions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Skinport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</a:tr>
              <a:tr h="6025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Целевая аудитория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Игроки всех возрастов и интересов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Игроки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Steam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Игроки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CS:GO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Игроки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всех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игр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Игроки CS:GO, Dota 2, Fortnite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</a:tr>
              <a:tr h="14334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Сервисы (функционал)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Покупка и продажа </a:t>
                      </a:r>
                      <a:r>
                        <a:rPr lang="ru-RU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внутриигровых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предметов, ключей к играм, подписок, аккаунтов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Покупка и продажа </a:t>
                      </a:r>
                      <a:r>
                        <a:rPr lang="ru-RU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внутриигровых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предметов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Покупка и продажа </a:t>
                      </a:r>
                      <a:r>
                        <a:rPr lang="ru-RU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внутриигровых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предметов, кейсов, </a:t>
                      </a:r>
                      <a:r>
                        <a:rPr lang="ru-RU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скинов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Покупка и продажа </a:t>
                      </a:r>
                      <a:r>
                        <a:rPr lang="ru-RU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внутриигровых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предметов, валюты, аккаунтов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Покупка и продажа внутриигровых предметов, кейсов, скинов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</a:tr>
              <a:tr h="527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Навигация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Простая и интуитивно понятная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Простая и интуитивно понятная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Простая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и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интуитивно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понятная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Сложная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и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многоуровневая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Простая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и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интуитивно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понятная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</a:tr>
              <a:tr h="6025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Логотип и его тип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Простой логотип с названием сайта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Логотип с изображением черепа и пламени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Простой логотип с названием сайта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Логотип с изображением щита и мечей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Простой логотип с названием сайта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</a:tr>
              <a:tr h="6077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Дизайн и его яркие элементы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Простой и лаконичный дизайн, ориентированный на удобство использования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Яркий и красочный дизайн, ориентированный на визуальное восприятие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Минимистичный дизайн, ориентированный на удобство использования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Современный и стильный дизайн, ориентированный на визуальное восприятие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Динамичный и яркий дизайн, ориентированный на молодежную аудиторию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229" marR="9229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" dirty="0" err="1">
                          <a:effectLst/>
                        </a:rPr>
                        <a:t>Коэффициент</a:t>
                      </a:r>
                      <a:r>
                        <a:rPr lang="en-US" sz="200" dirty="0">
                          <a:effectLst/>
                        </a:rPr>
                        <a:t> </a:t>
                      </a:r>
                      <a:r>
                        <a:rPr lang="en-US" sz="200" dirty="0" err="1">
                          <a:effectLst/>
                        </a:rPr>
                        <a:t>привлекательности</a:t>
                      </a:r>
                      <a:endParaRPr lang="ru-RU" sz="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" dirty="0">
                          <a:effectLst/>
                        </a:rPr>
                        <a:t>4</a:t>
                      </a:r>
                      <a:endParaRPr lang="ru-RU" sz="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">
                          <a:effectLst/>
                        </a:rPr>
                        <a:t>5</a:t>
                      </a:r>
                      <a:endParaRPr lang="ru-RU" sz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">
                          <a:effectLst/>
                        </a:rPr>
                        <a:t>3</a:t>
                      </a:r>
                      <a:endParaRPr lang="ru-RU" sz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">
                          <a:effectLst/>
                        </a:rPr>
                        <a:t>4</a:t>
                      </a:r>
                      <a:endParaRPr lang="ru-RU" sz="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229" marR="9229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" dirty="0">
                          <a:effectLst/>
                        </a:rPr>
                        <a:t>5</a:t>
                      </a:r>
                      <a:endParaRPr lang="ru-RU" sz="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229" marR="9229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601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E67FC1-DD04-6DB3-6844-2A7A11019740}"/>
              </a:ext>
            </a:extLst>
          </p:cNvPr>
          <p:cNvSpPr txBox="1"/>
          <p:nvPr/>
        </p:nvSpPr>
        <p:spPr>
          <a:xfrm>
            <a:off x="572429" y="139097"/>
            <a:ext cx="770108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С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равнительный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анализ аналогичных проектов</a:t>
            </a: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7</a:t>
            </a:fld>
            <a:endParaRPr lang="ru-RU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903378"/>
              </p:ext>
            </p:extLst>
          </p:nvPr>
        </p:nvGraphicFramePr>
        <p:xfrm>
          <a:off x="581891" y="662316"/>
          <a:ext cx="11405058" cy="61395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0843"/>
                <a:gridCol w="1900843"/>
                <a:gridCol w="1900843"/>
                <a:gridCol w="1900843"/>
                <a:gridCol w="1900843"/>
                <a:gridCol w="1900843"/>
              </a:tblGrid>
              <a:tr h="98611">
                <a:tc grid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Технологический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анализ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4067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Кросс-браузерность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Полная поддержка всех популярных браузеров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Полная поддержка всех популярных браузеров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Полная поддержка всех популярных браузеров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Полная поддержка всех популярных браузеров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Полная поддержка всех популярных браузеров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</a:tr>
              <a:tr h="12660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Адаптивность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Полноэкранный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режим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адаптивный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дизайн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Полноэкранный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режим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адаптивный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дизайн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Полноэкранный режим, адаптивный дизайн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Полноэкранный режим, адаптивный дизайн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Полноэкранный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режим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адаптивный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дизайн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</a:tr>
              <a:tr h="1406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Производительность (YSlow)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88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95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85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87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90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</a:tr>
              <a:tr h="1406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Скорость загрузки (F)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90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85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95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95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</a:tr>
              <a:tr h="24618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Ключевые слова</a:t>
                      </a:r>
                      <a:endParaRPr lang="ru-RU" sz="1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внутриигровые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предметы, игры, ключ, подписка, аккаунт, 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CS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: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GO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Dota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2,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Fortnite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внутриигровые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предметы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Steam,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игры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внутриигровые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предметы, 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CS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: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GO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ru-RU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скины</a:t>
                      </a:r>
                      <a:r>
                        <a:rPr lang="ru-RU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кейсы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внутриигровые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предметы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валюта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аккаунты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внутриигровые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предметы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скины</a:t>
                      </a:r>
                      <a:r>
                        <a:rPr lang="en-US" sz="1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кейсы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6673" marR="1667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8222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E67FC1-DD04-6DB3-6844-2A7A11019740}"/>
              </a:ext>
            </a:extLst>
          </p:cNvPr>
          <p:cNvSpPr txBox="1"/>
          <p:nvPr/>
        </p:nvSpPr>
        <p:spPr>
          <a:xfrm>
            <a:off x="686456" y="400707"/>
            <a:ext cx="58722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С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труктурная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схема проекта</a:t>
            </a: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8</a:t>
            </a:fld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913" y="1065213"/>
            <a:ext cx="5973762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1808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E67FC1-DD04-6DB3-6844-2A7A11019740}"/>
              </a:ext>
            </a:extLst>
          </p:cNvPr>
          <p:cNvSpPr txBox="1"/>
          <p:nvPr/>
        </p:nvSpPr>
        <p:spPr>
          <a:xfrm>
            <a:off x="686456" y="400707"/>
            <a:ext cx="58722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Скрины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основных интерфейсов</a:t>
            </a: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9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10" y="923927"/>
            <a:ext cx="10512829" cy="5639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87356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869</Words>
  <Application>Microsoft Office PowerPoint</Application>
  <PresentationFormat>Произвольный</PresentationFormat>
  <Paragraphs>167</Paragraphs>
  <Slides>17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999</cp:lastModifiedBy>
  <cp:revision>776</cp:revision>
  <dcterms:created xsi:type="dcterms:W3CDTF">2023-12-09T11:45:27Z</dcterms:created>
  <dcterms:modified xsi:type="dcterms:W3CDTF">2024-05-09T16:54:39Z</dcterms:modified>
</cp:coreProperties>
</file>